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5" r:id="rId3"/>
    <p:sldId id="276" r:id="rId4"/>
    <p:sldId id="270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42" d="100"/>
          <a:sy n="142" d="100"/>
        </p:scale>
        <p:origin x="-1944" y="3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99DA4-A0DB-405F-B0DE-29B3D25F135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D19F0-8C06-4F11-B5BD-8B8D94693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2E7C2-9712-4C58-A413-01F2A13406AF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618D7-7781-42C5-BEA6-0CBE86401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27B7B-C56A-4167-907E-D5A28AB08CDB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84" y="154748"/>
            <a:ext cx="44291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ГАПОУ «</a:t>
            </a:r>
            <a:r>
              <a:rPr lang="ru-RU" sz="1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Бугульминский</a:t>
            </a:r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аграрный колледж»</a:t>
            </a:r>
            <a:endParaRPr lang="ru-RU" sz="1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04" y="95216"/>
            <a:ext cx="571504" cy="615686"/>
          </a:xfrm>
          <a:prstGeom prst="rect">
            <a:avLst/>
          </a:prstGeom>
          <a:noFill/>
        </p:spPr>
      </p:pic>
      <p:pic>
        <p:nvPicPr>
          <p:cNvPr id="6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8" y="166654"/>
            <a:ext cx="828366" cy="69652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71612" y="386923"/>
            <a:ext cx="414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yrillicOld" pitchFamily="2" charset="0"/>
                <a:cs typeface="Times New Roman" pitchFamily="18" charset="0"/>
              </a:rPr>
              <a:t>Ф О Р Д З О Н</a:t>
            </a:r>
            <a:endParaRPr lang="ru-RU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32" y="1083442"/>
            <a:ext cx="47863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выпуск №3, март  2017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 noChangeShapeType="1"/>
          </p:cNvSpPr>
          <p:nvPr/>
        </p:nvSpPr>
        <p:spPr bwMode="auto">
          <a:xfrm>
            <a:off x="1857365" y="2940830"/>
            <a:ext cx="2033587" cy="4469738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  <a:effectLst/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43050" y="2553874"/>
            <a:ext cx="49292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100" dirty="0" smtClean="0">
                <a:latin typeface="Bookman Old Style" pitchFamily="18" charset="0"/>
              </a:rPr>
              <a:t> 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-320701" y="2916223"/>
            <a:ext cx="35004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14686" y="1738290"/>
            <a:ext cx="35004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tt-RU" sz="1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научно–практическая коференция студентов колледжа </a:t>
            </a:r>
            <a:br>
              <a:rPr lang="tt-RU" sz="1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1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“Молодость, творчество, современность”</a:t>
            </a:r>
            <a: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sz="1000" b="1" dirty="0">
              <a:solidFill>
                <a:srgbClr val="7030A0"/>
              </a:solidFill>
            </a:endParaRPr>
          </a:p>
        </p:txBody>
      </p:sp>
      <p:pic>
        <p:nvPicPr>
          <p:cNvPr id="15" name="Рисунок 14" descr="DSC_07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1612" y="1738290"/>
            <a:ext cx="1571636" cy="105113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428736" y="2095480"/>
            <a:ext cx="500068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   В соответствии с планом  колледжа на 2016-2017 </a:t>
            </a:r>
          </a:p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   учебный  год,  в рамках  реализации </a:t>
            </a:r>
          </a:p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   Государственной     программы</a:t>
            </a:r>
          </a:p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«Развитие образования и науки Республики </a:t>
            </a:r>
            <a:r>
              <a:rPr lang="en-US" sz="900" dirty="0" smtClean="0">
                <a:latin typeface="Bookman Old Style" pitchFamily="18" charset="0"/>
              </a:rPr>
              <a:t>                                       </a:t>
            </a:r>
            <a:r>
              <a:rPr lang="ru-RU" sz="900" dirty="0" smtClean="0">
                <a:latin typeface="Bookman Old Style" pitchFamily="18" charset="0"/>
              </a:rPr>
              <a:t>  </a:t>
            </a:r>
          </a:p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Татарстан на 2014 – 2020 годы», была организована и проведена </a:t>
            </a:r>
            <a:r>
              <a:rPr lang="en-US" sz="900" dirty="0" smtClean="0">
                <a:latin typeface="Bookman Old Style" pitchFamily="18" charset="0"/>
              </a:rPr>
              <a:t>V </a:t>
            </a:r>
            <a:r>
              <a:rPr lang="tt-RU" sz="900" dirty="0" smtClean="0">
                <a:latin typeface="Bookman Old Style" pitchFamily="18" charset="0"/>
              </a:rPr>
              <a:t>научно – практическая коференция студентов колледжа “Молодость, творчество, современность”.</a:t>
            </a:r>
            <a:endParaRPr lang="ru-RU" sz="900" dirty="0" smtClean="0">
              <a:latin typeface="Bookman Old Style" pitchFamily="18" charset="0"/>
            </a:endParaRPr>
          </a:p>
          <a:p>
            <a:pPr algn="just"/>
            <a:r>
              <a:rPr lang="tt-RU" sz="900" dirty="0" smtClean="0">
                <a:latin typeface="Bookman Old Style" pitchFamily="18" charset="0"/>
              </a:rPr>
              <a:t>     Цель конференции: поддержка талантливой молодёжи, развитие интеллектуально – творческого потенциала личности обучающегося путём формирования навыков исследовательской деятельности.</a:t>
            </a:r>
            <a:endParaRPr lang="ru-RU" sz="900" dirty="0" smtClean="0">
              <a:latin typeface="Bookman Old Style" pitchFamily="18" charset="0"/>
            </a:endParaRPr>
          </a:p>
          <a:p>
            <a:r>
              <a:rPr lang="tt-RU" sz="900" dirty="0" smtClean="0">
                <a:latin typeface="Bookman Old Style" pitchFamily="18" charset="0"/>
              </a:rPr>
              <a:t>      </a:t>
            </a:r>
            <a:r>
              <a:rPr lang="ru-RU" sz="900" dirty="0" smtClean="0">
                <a:latin typeface="Bookman Old Style" pitchFamily="18" charset="0"/>
              </a:rPr>
              <a:t>За качественную  подготовку и результативное </a:t>
            </a:r>
          </a:p>
          <a:p>
            <a:r>
              <a:rPr lang="ru-RU" sz="900" dirty="0" smtClean="0">
                <a:latin typeface="Bookman Old Style" pitchFamily="18" charset="0"/>
              </a:rPr>
              <a:t>участие  в  научно-практической конференции  были  </a:t>
            </a:r>
          </a:p>
          <a:p>
            <a:r>
              <a:rPr lang="ru-RU" sz="900" dirty="0" smtClean="0">
                <a:latin typeface="Bookman Old Style" pitchFamily="18" charset="0"/>
              </a:rPr>
              <a:t>отмечены следующие студенты </a:t>
            </a:r>
            <a:r>
              <a:rPr lang="tt-RU" sz="900" dirty="0" smtClean="0">
                <a:latin typeface="Bookman Old Style" pitchFamily="18" charset="0"/>
              </a:rPr>
              <a:t> и руководитли:</a:t>
            </a:r>
          </a:p>
          <a:p>
            <a:r>
              <a:rPr lang="ru-RU" sz="900" dirty="0" err="1" smtClean="0">
                <a:latin typeface="Bookman Old Style" pitchFamily="18" charset="0"/>
              </a:rPr>
              <a:t>Гайфуллина</a:t>
            </a:r>
            <a:r>
              <a:rPr lang="ru-RU" sz="900" dirty="0" smtClean="0">
                <a:latin typeface="Bookman Old Style" pitchFamily="18" charset="0"/>
              </a:rPr>
              <a:t> </a:t>
            </a:r>
            <a:r>
              <a:rPr lang="ru-RU" sz="900" dirty="0" err="1" smtClean="0">
                <a:latin typeface="Bookman Old Style" pitchFamily="18" charset="0"/>
              </a:rPr>
              <a:t>Алия</a:t>
            </a:r>
            <a:r>
              <a:rPr lang="ru-RU" sz="900" dirty="0" smtClean="0">
                <a:latin typeface="Bookman Old Style" pitchFamily="18" charset="0"/>
              </a:rPr>
              <a:t>, группа ЭСХ-107 (руководитель </a:t>
            </a:r>
          </a:p>
          <a:p>
            <a:r>
              <a:rPr lang="ru-RU" sz="900" dirty="0" smtClean="0">
                <a:latin typeface="Bookman Old Style" pitchFamily="18" charset="0"/>
              </a:rPr>
              <a:t>Фомичёва А.В.) Борисова </a:t>
            </a:r>
            <a:r>
              <a:rPr lang="ru-RU" sz="900" dirty="0" err="1" smtClean="0">
                <a:latin typeface="Bookman Old Style" pitchFamily="18" charset="0"/>
              </a:rPr>
              <a:t>Элина</a:t>
            </a:r>
            <a:r>
              <a:rPr lang="ru-RU" sz="900" dirty="0" smtClean="0">
                <a:latin typeface="Bookman Old Style" pitchFamily="18" charset="0"/>
              </a:rPr>
              <a:t>, группа ЭСХ-305 (руководитель Шипилова Е.С.)</a:t>
            </a:r>
          </a:p>
          <a:p>
            <a:pPr algn="just"/>
            <a:r>
              <a:rPr lang="ru-RU" sz="900" dirty="0" smtClean="0">
                <a:latin typeface="Bookman Old Style" pitchFamily="18" charset="0"/>
              </a:rPr>
              <a:t>       Вышеназванные студенты примут участие в </a:t>
            </a:r>
            <a:r>
              <a:rPr lang="en-US" sz="900" dirty="0" smtClean="0">
                <a:latin typeface="Bookman Old Style" pitchFamily="18" charset="0"/>
              </a:rPr>
              <a:t>XVIII</a:t>
            </a:r>
            <a:r>
              <a:rPr lang="ru-RU" sz="900" dirty="0" smtClean="0">
                <a:latin typeface="Bookman Old Style" pitchFamily="18" charset="0"/>
              </a:rPr>
              <a:t>  Республиканской научно – практической конференции студентов профессиональных образовательных организаций Республики Татарстан «Молодость, творчество, современность»</a:t>
            </a:r>
          </a:p>
          <a:p>
            <a:pPr algn="just">
              <a:buNone/>
            </a:pPr>
            <a:r>
              <a:rPr lang="ru-RU" sz="900" b="1" dirty="0" smtClean="0">
                <a:latin typeface="Bookman Old Style" pitchFamily="18" charset="0"/>
              </a:rPr>
              <a:t> </a:t>
            </a:r>
            <a:endParaRPr lang="ru-RU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4857760" y="1309662"/>
            <a:ext cx="1643074" cy="30777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CyrillicOld" pitchFamily="2" charset="0"/>
              </a:rPr>
              <a:t>новости колледжа</a:t>
            </a:r>
            <a:endParaRPr lang="ru-RU" sz="1400" dirty="0">
              <a:latin typeface="CyrillicOld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7166" y="5167314"/>
            <a:ext cx="614369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                                                                                       С 27.02.2017 г. по 31.03.2017 г. предметно - цикловая комиссия по профилям </a:t>
            </a:r>
          </a:p>
          <a:p>
            <a:pPr algn="just"/>
            <a:r>
              <a:rPr lang="ru-RU" sz="900" dirty="0" smtClean="0"/>
              <a:t>                                                                                   «Экономика и бухгалтерский учет»,    «Технология продукции общественного </a:t>
            </a:r>
          </a:p>
          <a:p>
            <a:pPr algn="just"/>
            <a:r>
              <a:rPr lang="ru-RU" sz="900" dirty="0" smtClean="0"/>
              <a:t>                                                                                   питания» проводила различные мероприятия среди студентов.</a:t>
            </a:r>
          </a:p>
          <a:p>
            <a:pPr algn="just"/>
            <a:r>
              <a:rPr lang="ru-RU" sz="900" dirty="0" smtClean="0"/>
              <a:t>                                                                                  Преподаватели показали открытые уроки, открытые классные часы.</a:t>
            </a:r>
          </a:p>
          <a:p>
            <a:pPr algn="just"/>
            <a:r>
              <a:rPr lang="ru-RU" sz="900" dirty="0" smtClean="0"/>
              <a:t>                                                                                  Активное участие приняли    студенты второго, третьего и четвертого курсов.</a:t>
            </a:r>
          </a:p>
          <a:p>
            <a:pPr algn="just"/>
            <a:r>
              <a:rPr lang="ru-RU" sz="900" dirty="0" smtClean="0"/>
              <a:t>Участие преподавателей:  </a:t>
            </a:r>
            <a:r>
              <a:rPr lang="ru-RU" sz="900" dirty="0" err="1" smtClean="0"/>
              <a:t>Ахметзянова</a:t>
            </a:r>
            <a:r>
              <a:rPr lang="ru-RU" sz="900" dirty="0" smtClean="0"/>
              <a:t> Лилия </a:t>
            </a:r>
            <a:r>
              <a:rPr lang="ru-RU" sz="900" dirty="0" err="1" smtClean="0"/>
              <a:t>Табрисовна</a:t>
            </a:r>
            <a:r>
              <a:rPr lang="ru-RU" sz="900" dirty="0" smtClean="0"/>
              <a:t> - 27.02.2017 провела интегрированный урок по ОБЖ и праву по теме «Глобальные проблемы современности и права человека» в  группах ЭСХ-206, ЭСХ-107; 28.02.2017- классный час «Финансовая грамотность» в  группы ЭСХ-206, ЭСХ-107; 1.03.2017-олимпиада по бухгалтерскому учету, группы ЭСХ-206, ЭСХ-305; 3.03.2017 - конкурс кроссвордов и ребусов по бухгалтерскому учету. Мероприятия позволяют студентам проявлять деловые качества, умение принимать правильные самостоятельные решения, развивать профессиональные навыки. </a:t>
            </a:r>
          </a:p>
          <a:p>
            <a:pPr algn="just"/>
            <a:r>
              <a:rPr lang="ru-RU" sz="900" dirty="0" smtClean="0"/>
              <a:t>             Шипилова Евгения Сергеевна 14.03.2017 провела открытый урок на тему «Деньги» в группах ЭСХ-305, ЭСХ-107; 29.03.2017 - классный час по экономике на тему «В мире экономики» (игра-конкурс) для  групп ЭСХ-107, ЭСХ-305. </a:t>
            </a:r>
          </a:p>
          <a:p>
            <a:pPr algn="just"/>
            <a:r>
              <a:rPr lang="ru-RU" sz="900" dirty="0" smtClean="0"/>
              <a:t>Евгения Сергеевна очень ответственно подходит к подготовке любого мероприятия, дает положительный эмоциональный настрой студентам и получает всегда хороший результат. Мероприятия получаются интересными и   познавательными.</a:t>
            </a:r>
          </a:p>
          <a:p>
            <a:pPr algn="just"/>
            <a:r>
              <a:rPr lang="ru-RU" sz="900" dirty="0" smtClean="0"/>
              <a:t>            </a:t>
            </a:r>
            <a:r>
              <a:rPr lang="ru-RU" sz="900" dirty="0" err="1" smtClean="0"/>
              <a:t>Сабирова</a:t>
            </a:r>
            <a:r>
              <a:rPr lang="ru-RU" sz="900" dirty="0" smtClean="0"/>
              <a:t> Лилия </a:t>
            </a:r>
            <a:r>
              <a:rPr lang="ru-RU" sz="900" dirty="0" err="1" smtClean="0"/>
              <a:t>Айдаровна</a:t>
            </a:r>
            <a:r>
              <a:rPr lang="ru-RU" sz="900" dirty="0" smtClean="0"/>
              <a:t> 22.03.2017 провела открытый урок «Практическое занятие по теме «Заправочные супы» в группе ТТ-302. На этом уроке студенты продемонстрировали навыки приготовления заправочных супов. Поделились интересной информацией о приготовлении супа «Щи».  </a:t>
            </a:r>
          </a:p>
          <a:p>
            <a:pPr algn="just"/>
            <a:r>
              <a:rPr lang="ru-RU" sz="900" dirty="0" smtClean="0"/>
              <a:t>            </a:t>
            </a:r>
            <a:r>
              <a:rPr lang="ru-RU" sz="900" dirty="0" err="1" smtClean="0"/>
              <a:t>Галеева</a:t>
            </a:r>
            <a:r>
              <a:rPr lang="ru-RU" sz="900" dirty="0" smtClean="0"/>
              <a:t> Альбина </a:t>
            </a:r>
            <a:r>
              <a:rPr lang="ru-RU" sz="900" dirty="0" err="1" smtClean="0"/>
              <a:t>Лаисовна</a:t>
            </a:r>
            <a:r>
              <a:rPr lang="ru-RU" sz="900" dirty="0" smtClean="0"/>
              <a:t> и </a:t>
            </a:r>
            <a:r>
              <a:rPr lang="ru-RU" sz="900" dirty="0" err="1" smtClean="0"/>
              <a:t>Хозикова</a:t>
            </a:r>
            <a:r>
              <a:rPr lang="ru-RU" sz="900" dirty="0" smtClean="0"/>
              <a:t> Екатерина Витальевна провели кружковую работу и мастер – классы перед студентами второго курса. На своих занятиях преподаватели делились своими знаниями и практическими навыками со студентами. При демонстрации изделий из </a:t>
            </a:r>
            <a:r>
              <a:rPr lang="ru-RU" sz="900" dirty="0" err="1" smtClean="0"/>
              <a:t>спонж-кейка</a:t>
            </a:r>
            <a:r>
              <a:rPr lang="ru-RU" sz="900" dirty="0" smtClean="0"/>
              <a:t> и </a:t>
            </a:r>
            <a:r>
              <a:rPr lang="ru-RU" sz="900" dirty="0" err="1" smtClean="0"/>
              <a:t>карвинга</a:t>
            </a:r>
            <a:r>
              <a:rPr lang="ru-RU" sz="900" dirty="0" smtClean="0"/>
              <a:t> из овощей студенты загорелись желанием научиться выполнять то же самое.</a:t>
            </a:r>
          </a:p>
          <a:p>
            <a:pPr algn="just"/>
            <a:r>
              <a:rPr lang="ru-RU" sz="900" dirty="0" smtClean="0"/>
              <a:t>          Месяц прошел насыщенно, было много интересных мероприятий. Преподаватели продемонстрировали свою высокую квалификацию.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5992" y="4667248"/>
            <a:ext cx="4572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Месяц предметно-цикловой комиссии</a:t>
            </a:r>
          </a:p>
          <a:p>
            <a:pPr algn="ctr"/>
            <a:r>
              <a:rPr lang="ru-RU" sz="1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«Экономика и бухгалтерский учет», «Технология продукции общественного питания</a:t>
            </a:r>
            <a:r>
              <a:rPr lang="ru-RU" sz="1000" b="1" dirty="0" smtClean="0">
                <a:solidFill>
                  <a:srgbClr val="7030A0"/>
                </a:solidFill>
              </a:rPr>
              <a:t>» </a:t>
            </a:r>
            <a:endParaRPr lang="ru-RU" sz="1000" b="1" dirty="0">
              <a:solidFill>
                <a:srgbClr val="7030A0"/>
              </a:solidFill>
            </a:endParaRPr>
          </a:p>
        </p:txBody>
      </p:sp>
      <p:pic>
        <p:nvPicPr>
          <p:cNvPr id="29" name="Рисунок 28" descr="DSC_07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8" y="3381364"/>
            <a:ext cx="1061699" cy="64294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4290" y="881034"/>
            <a:ext cx="1214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Bookman Old Style" pitchFamily="18" charset="0"/>
              </a:rPr>
              <a:t>В этом выпуске</a:t>
            </a:r>
            <a:r>
              <a:rPr lang="ru-RU" sz="1000" dirty="0" smtClean="0"/>
              <a:t>:</a:t>
            </a:r>
            <a:endParaRPr lang="ru-RU" sz="1000" dirty="0"/>
          </a:p>
        </p:txBody>
      </p:sp>
      <p:pic>
        <p:nvPicPr>
          <p:cNvPr id="21" name="Рисунок 20" descr="C:\Users\Библиотека\Desktop\РАМКИ ЦВЕТЫ\рамки\Рисунок1.png"/>
          <p:cNvPicPr/>
          <p:nvPr/>
        </p:nvPicPr>
        <p:blipFill>
          <a:blip r:embed="rId7" cstate="print">
            <a:lum bright="-40000"/>
          </a:blip>
          <a:srcRect b="50215"/>
          <a:stretch>
            <a:fillRect/>
          </a:stretch>
        </p:blipFill>
        <p:spPr bwMode="auto">
          <a:xfrm>
            <a:off x="0" y="666720"/>
            <a:ext cx="157161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142852" y="1381100"/>
            <a:ext cx="2551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142852" y="1166786"/>
            <a:ext cx="1143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tt-RU" sz="800" dirty="0" smtClean="0">
                <a:latin typeface="Times New Roman" pitchFamily="18" charset="0"/>
                <a:cs typeface="Times New Roman" pitchFamily="18" charset="0"/>
              </a:rPr>
              <a:t>научно–практическая коференция студентов колледжа </a:t>
            </a:r>
            <a:br>
              <a:rPr lang="tt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800" dirty="0" smtClean="0">
                <a:latin typeface="Times New Roman" pitchFamily="18" charset="0"/>
                <a:cs typeface="Times New Roman" pitchFamily="18" charset="0"/>
              </a:rPr>
              <a:t>      “Молодость, творчество, современность”.</a:t>
            </a:r>
            <a:endParaRPr lang="ru-RU" sz="800" dirty="0"/>
          </a:p>
        </p:txBody>
      </p:sp>
      <p:sp>
        <p:nvSpPr>
          <p:cNvPr id="27" name="TextBox 26"/>
          <p:cNvSpPr txBox="1"/>
          <p:nvPr/>
        </p:nvSpPr>
        <p:spPr>
          <a:xfrm>
            <a:off x="142852" y="2238356"/>
            <a:ext cx="2551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1" name="TextBox 30"/>
          <p:cNvSpPr txBox="1"/>
          <p:nvPr/>
        </p:nvSpPr>
        <p:spPr>
          <a:xfrm>
            <a:off x="214290" y="2095480"/>
            <a:ext cx="1142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Месяц предметно-цикловой комиссии «Экономика и бухгалтерский учет,       «Технология продукции общественного питания» </a:t>
            </a:r>
          </a:p>
          <a:p>
            <a:pPr algn="ctr"/>
            <a:endParaRPr lang="ru-RU" sz="800" dirty="0"/>
          </a:p>
        </p:txBody>
      </p:sp>
      <p:sp>
        <p:nvSpPr>
          <p:cNvPr id="32" name="TextBox 31"/>
          <p:cNvSpPr txBox="1"/>
          <p:nvPr/>
        </p:nvSpPr>
        <p:spPr>
          <a:xfrm>
            <a:off x="142852" y="3881430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214290" y="3095612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Встреча с </a:t>
            </a: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интересным человеком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2852" y="4381496"/>
            <a:ext cx="285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5" name="TextBox 34"/>
          <p:cNvSpPr txBox="1"/>
          <p:nvPr/>
        </p:nvSpPr>
        <p:spPr>
          <a:xfrm>
            <a:off x="285728" y="3524240"/>
            <a:ext cx="857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Кружковая</a:t>
            </a: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2852" y="4167182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7" name="TextBox 36"/>
          <p:cNvSpPr txBox="1"/>
          <p:nvPr/>
        </p:nvSpPr>
        <p:spPr>
          <a:xfrm>
            <a:off x="285728" y="3881430"/>
            <a:ext cx="877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/>
              <a:t>Мисс</a:t>
            </a: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Весна-2017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5728" y="4167182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/>
              <a:t>Весенняя капель</a:t>
            </a:r>
            <a:endParaRPr lang="ru-RU" sz="800" dirty="0"/>
          </a:p>
        </p:txBody>
      </p:sp>
      <p:sp>
        <p:nvSpPr>
          <p:cNvPr id="47" name="TextBox 46"/>
          <p:cNvSpPr txBox="1"/>
          <p:nvPr/>
        </p:nvSpPr>
        <p:spPr>
          <a:xfrm>
            <a:off x="357166" y="4381496"/>
            <a:ext cx="731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  Юбилей</a:t>
            </a:r>
            <a:endParaRPr lang="ru-RU" sz="800" dirty="0"/>
          </a:p>
        </p:txBody>
      </p:sp>
      <p:sp>
        <p:nvSpPr>
          <p:cNvPr id="48" name="TextBox 47"/>
          <p:cNvSpPr txBox="1"/>
          <p:nvPr/>
        </p:nvSpPr>
        <p:spPr>
          <a:xfrm>
            <a:off x="142852" y="3167050"/>
            <a:ext cx="285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142852" y="3595678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-1607379" y="2917016"/>
            <a:ext cx="350046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142852" y="4667248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1" descr="C:\Users\Admin\Desktop\DSC_3781.jpg"/>
          <p:cNvPicPr>
            <a:picLocks noChangeAspect="1" noChangeArrowheads="1"/>
          </p:cNvPicPr>
          <p:nvPr/>
        </p:nvPicPr>
        <p:blipFill>
          <a:blip r:embed="rId8" cstate="print"/>
          <a:srcRect l="11081" t="14032" b="4133"/>
          <a:stretch>
            <a:fillRect/>
          </a:stretch>
        </p:blipFill>
        <p:spPr bwMode="auto">
          <a:xfrm>
            <a:off x="500042" y="4738686"/>
            <a:ext cx="1857388" cy="109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2" descr="C:\Users\Admin\Desktop\DSC_37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480" y="8667776"/>
            <a:ext cx="1357322" cy="90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Picture 2" descr="C:\Users\555\Desktop\МЕСЯЦ ПЦК 2017\ClUxE8J5wHo.jpg"/>
          <p:cNvPicPr>
            <a:picLocks noChangeAspect="1" noChangeArrowheads="1"/>
          </p:cNvPicPr>
          <p:nvPr/>
        </p:nvPicPr>
        <p:blipFill>
          <a:blip r:embed="rId10" cstate="print">
            <a:lum bright="20000" contrast="-10000"/>
          </a:blip>
          <a:srcRect l="13437" t="14922"/>
          <a:stretch>
            <a:fillRect/>
          </a:stretch>
        </p:blipFill>
        <p:spPr bwMode="auto">
          <a:xfrm>
            <a:off x="2500306" y="8596338"/>
            <a:ext cx="1285884" cy="94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" name="Picture 4" descr="C:\Users\555\Desktop\МЕСЯЦ ПЦК 2017\hFJs4DG1ePg.jpg"/>
          <p:cNvPicPr>
            <a:picLocks noChangeAspect="1" noChangeArrowheads="1"/>
          </p:cNvPicPr>
          <p:nvPr/>
        </p:nvPicPr>
        <p:blipFill>
          <a:blip r:embed="rId11" cstate="print">
            <a:lum bright="10000" contrast="10000"/>
          </a:blip>
          <a:srcRect l="4062" b="27451"/>
          <a:stretch>
            <a:fillRect/>
          </a:stretch>
        </p:blipFill>
        <p:spPr bwMode="auto">
          <a:xfrm>
            <a:off x="4500570" y="8596338"/>
            <a:ext cx="1428760" cy="93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285728" y="9739346"/>
            <a:ext cx="62865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23844"/>
            <a:ext cx="6500834" cy="814393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4400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Встречи  с интересными людьми прошли недавно в нашем колледже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рамках проведения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месячника ПЦК «Сельское хозяйство и транспортные средства» 14 и 24   марта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в группе ТМ-202   проведены открытые классные часы  на тему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"Встреча с интересным  человеком».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14 марта гостем колледжа  стал кандидат сельскохозяйственных наук,  доцент, заслуженный работник    сельского    хозяйства, садовод  – любитель Франс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Хасанович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Халилов.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Франс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Хасанович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родился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Азнакаевском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районе, но с 1970 года проживает в селе Зеленая Роща.  После окончания Московской сельскохозяйственной  академии имени К.А. Тимирязева по распределению он приехал  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Бугульминское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опытное поле Татарстанского НИИ сельского хозяйства, расположенное в ОПХ «Семеновод».  В течение 27 лет  испытывал здесь различные зерновые культуры, и результатами этих испытаний пользовались хлеборобы не только Татарстана, но и Оренбуржья, Башкирии.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В 90 –годы читает лекции по сельскохозяйственным культурам, в муниципальном университете в городе Альметьевск.  Проработав там четыре года, ушёл на пенсию с почётным званием заслуженного работника сельского хозяйства Республики Татарстан.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На пенсии Франс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Хасанович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полностью отдался любимому делу – садоводству. Кроме работы в саду, Франс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Хасанович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пишет статьи  в садоводческие журналы и газеты, автор 9 книг по садоводству, сотрудничает  с Московским издательством, часто печатается в местных газетах. Об учёном агрономе Франсе Халилове в нашем городе знают многие. Это незаурядный, инициативный человек. На встрече с присутствующими Франс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Халилович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поделился своим многолетним опытом выращивания таких культур, как виноград, малина, смородина, айва.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В конце мероприятия  гость ответил на многочисленные вопросы,  пожелал студентам успешной учебы, быть активными и целеустремленными.  После чего слушатели поблагодарили Франса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Хасановича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за содержательную беседу и сфотографировались на память.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24 марта   состоялось знакомство с  кандидатом сельскохозяйственных наук, доцентом,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выпускником Московской сельскохозяйственной  академии имени К.А.Тимирязева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Мирфаязом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Мирхазияновичем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Султановым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В начале беседы 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  остановился  на теме: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«Дуальная система образования»;  здесь он рассказал о необходимости совмещать в учебном  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процессе как теоретическую, так и практическую подготовку.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Одновременно с учебой учащиеся должны осваивать избранную профессию непосредственно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на производстве, то есть учится сразу в двух местах: 1-2 дня в неделю в колледже, остальное время — в подсобном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хозяйстве.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после окончания сельскохозяйственной  академии несколько  лет занимался научной деятельностью, затем приехал в Бугульму, где  долгие годы был главным агрономом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Госплемптицезавода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«Птицевод».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В 90-е годы  назначен проректором университета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филиала «Института экономики, управления и права», заведовал кафедрой  в муниципальном университете в городе Альметьевск.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рассказал  об особенности труда агронома, о своем жизненном опыте, дал много полезных жизненных советов студентам, начинающим обучение в колледже.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познакомил присутствующих с темой биоэкологического земледелия, рассказал, что,  агроном должен знать технологию сельскохозяйственного производства, основы земельного законодательства, а также методы возделывания полевых, садовых и огородных культур. Всё это необходимо специалисту для получения высококачественного урожая. Работа агронома это непрекращающийся труд, который зависит от погодных условий. С ранней весны специалист проводит работы по подготовке пашни к посадке саженцев или посеву семян; отслеживает поступление биологического или химического удобрения. Результат успешно проведённой работы агронома будет виден осенью.</a:t>
            </a:r>
          </a:p>
          <a:p>
            <a:pPr algn="just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сейчас на заслуженном отдыхе. Проживает в Бугульме, но больше времени проводит в деревне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Сапеево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Азнакаевского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района. В этом селе он родился, закончил 10 классов, пошел служить в ряды Советской Армии. Сегодня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ведет исследовательскую работу, пишет книгу об истории своего села, изучает свою родословную.</a:t>
            </a:r>
          </a:p>
          <a:p>
            <a:pPr algn="just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Франс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Хасанович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Халилов 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Мирфаяз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Мирхазиянович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Султанов интересные собеседники, необыкновенные, замечательные люди. Мы очень благодарны преподавателю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Райхану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Мустафиновичу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Шамсутдинову,  который их пригласил к нам в колледж, и  организовал эти интересные  встречи.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 fontAlgn="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90" y="95216"/>
            <a:ext cx="2714644" cy="2616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yrillicOld" pitchFamily="2" charset="0"/>
              </a:rPr>
              <a:t>Быть земледельцем – высокая честь!</a:t>
            </a:r>
            <a:endParaRPr lang="ru-RU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yrillicOld" pitchFamily="2" charset="0"/>
            </a:endParaRPr>
          </a:p>
        </p:txBody>
      </p:sp>
      <p:pic>
        <p:nvPicPr>
          <p:cNvPr id="6" name="Рисунок 5" descr="DSC_0690.JPG"/>
          <p:cNvPicPr>
            <a:picLocks noChangeAspect="1"/>
          </p:cNvPicPr>
          <p:nvPr/>
        </p:nvPicPr>
        <p:blipFill>
          <a:blip r:embed="rId3" cstate="print"/>
          <a:srcRect t="7340" b="4580"/>
          <a:stretch>
            <a:fillRect/>
          </a:stretch>
        </p:blipFill>
        <p:spPr>
          <a:xfrm>
            <a:off x="500042" y="7881958"/>
            <a:ext cx="2571768" cy="1533349"/>
          </a:xfrm>
          <a:prstGeom prst="rect">
            <a:avLst/>
          </a:prstGeom>
        </p:spPr>
      </p:pic>
      <p:pic>
        <p:nvPicPr>
          <p:cNvPr id="8" name="Рисунок 7" descr="DSC02388.JPG"/>
          <p:cNvPicPr>
            <a:picLocks noChangeAspect="1"/>
          </p:cNvPicPr>
          <p:nvPr/>
        </p:nvPicPr>
        <p:blipFill>
          <a:blip r:embed="rId4" cstate="print"/>
          <a:srcRect t="14566" b="9504"/>
          <a:stretch>
            <a:fillRect/>
          </a:stretch>
        </p:blipFill>
        <p:spPr>
          <a:xfrm>
            <a:off x="3429000" y="7881958"/>
            <a:ext cx="2857520" cy="145109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rot="5400000">
            <a:off x="2003217" y="4878585"/>
            <a:ext cx="9209549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00042" y="9596470"/>
            <a:ext cx="5857916" cy="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214686" y="309530"/>
            <a:ext cx="27146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  с интересным человеком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DSC_0683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rcRect r="10484"/>
          <a:stretch>
            <a:fillRect/>
          </a:stretch>
        </p:blipFill>
        <p:spPr>
          <a:xfrm>
            <a:off x="357166" y="809596"/>
            <a:ext cx="1428760" cy="695323"/>
          </a:xfrm>
          <a:prstGeom prst="rect">
            <a:avLst/>
          </a:prstGeom>
        </p:spPr>
      </p:pic>
      <p:pic>
        <p:nvPicPr>
          <p:cNvPr id="14" name="Рисунок 13" descr="IMG_20170324_113728.jpg"/>
          <p:cNvPicPr>
            <a:picLocks noChangeAspect="1"/>
          </p:cNvPicPr>
          <p:nvPr/>
        </p:nvPicPr>
        <p:blipFill>
          <a:blip r:embed="rId6" cstate="print"/>
          <a:srcRect r="6779"/>
          <a:stretch>
            <a:fillRect/>
          </a:stretch>
        </p:blipFill>
        <p:spPr>
          <a:xfrm>
            <a:off x="357166" y="3929454"/>
            <a:ext cx="1285884" cy="8644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57958" y="944168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-4178353" y="5060157"/>
            <a:ext cx="892895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74" y="309530"/>
            <a:ext cx="3014686" cy="309565"/>
          </a:xfrm>
        </p:spPr>
        <p:txBody>
          <a:bodyPr>
            <a:normAutofit/>
          </a:bodyPr>
          <a:lstStyle/>
          <a:p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Кружковая работа</a:t>
            </a:r>
            <a:endParaRPr lang="ru-RU"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90" y="541704"/>
            <a:ext cx="6315076" cy="6500857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Кружковая работа - это деятельность студентов,  форма внеурочной работы и          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внеклассной работы. Задачи кружковой работы: углублять знания студентов,                    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развивать способности, удовлетворять их творческие интересы и склонности,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приобщать к общественно полезному труду, организовывать досуг и отдых.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В  колледже созданы разнообразные кружки: предметные, технические, художественно-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эстетические, спортивные. Кружками руководят творческие, любящие свое дело преподаватели.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Успех кружковой работы - заинтересованность студентов  в занятиях, которые в значительной  мере зависят от личных качеств и профессиональной  квалификации руководителя кружка. Студентов привлекает возможность проявить в кружковой работе самостоятельность, инициативу.  Кружковая работа осуществляется в разнообразных занимательных формах: элементы игры, развлекательные  состязания, научно-исследовательская  и экспериментальная  работа. Практические  занятия чередуются с теоретическими и могут проводиться в виде бесед, лекций, рефератов, докладов, экскурсий. Результатом участия в кружковой работе  каждого студента является уровень его развития, мастерства, полученные знания и умения, опыт общения со сверстниками и взрослыми в творческой атмосфере общего дела.  Итоги кружковой работы часто воплощаются в конкретные дела: выставки,  в организацию вечеров, диспутов, конкурсов, олимпиад, соревнований, фестивалей, концертов коллективов художественной  самодеятельности.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Преподаватели предметно цикловой комиссии по профилю «Экономика и бухгалтерский учет», «Технология продукции общественного питания» активно принимают участие в организации работы кружков колледжа. Так в рамках месяца ПЦК (27.02.2017 г. – 31.03.2017 г.) были проведены открытые кружковые занятия по различным направлениям и тематикам: 10.03.2017 г. преподаватель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Хозикова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Е.В. провела кружковую работу по теме «Изготовление птиц из подручного материала». Екатерина Витальевна, являясь по натуре творческим человеком, с большим удовольствием делится своим богатым опытом со студентами. Она учит их как из, казалось бы, ненужных, отработавших свой век вещей изготовить новые, вполне креативные изделия, которые могут украсить любой интерьер.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Так же при проведении  кружковых работ преподаватели применяют  мастер-классы, где     делятся со   студентами своими практическими навыками и умениями. 21.03.2017 года преподаватели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Галеева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Лаисовна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Хозикова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Екатерина Витальевна провели объединенный мастер – класс для студентов курса.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Галеева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Лаисовна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показала технику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карвинга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овощей. Рассказала студентам как можно из обычных, традиционных овощей выполнять красивые украшения блюда, стола. Она показала элементы вырезания цветов из картофеля, моркови, огурцов, помидор.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Хозикова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Екатерина Витальевна познакомила студентов с современным направлением применения молекулярной кухни -  приготовление изделия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Спонж-кейк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 (бисквитный мох для декора).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Айдаровна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познакомила студентов с модным в Европе направлением применения шоколада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фондю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Студенты с удовольствием приняли участие в мероприятиях, получили для себя много новой и интересной информации.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00570" y="95216"/>
            <a:ext cx="2143140" cy="24622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yrillicOld" pitchFamily="2" charset="0"/>
                <a:cs typeface="Times New Roman" pitchFamily="18" charset="0"/>
              </a:rPr>
              <a:t>Творим. Выдумываем. Пробуем.</a:t>
            </a:r>
            <a:endParaRPr lang="ru-RU" sz="1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yrillicOld" pitchFamily="2" charset="0"/>
              <a:cs typeface="Times New Roman" pitchFamily="18" charset="0"/>
            </a:endParaRPr>
          </a:p>
        </p:txBody>
      </p:sp>
      <p:pic>
        <p:nvPicPr>
          <p:cNvPr id="5" name="Рисунок 4" descr="WP_20170313_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34" y="5738818"/>
            <a:ext cx="1222246" cy="1207267"/>
          </a:xfrm>
          <a:prstGeom prst="rect">
            <a:avLst/>
          </a:prstGeom>
        </p:spPr>
      </p:pic>
      <p:pic>
        <p:nvPicPr>
          <p:cNvPr id="7" name="Рисунок 6" descr="WP_20170324_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42" y="541703"/>
            <a:ext cx="1470454" cy="851303"/>
          </a:xfrm>
          <a:prstGeom prst="rect">
            <a:avLst/>
          </a:prstGeom>
        </p:spPr>
      </p:pic>
      <p:pic>
        <p:nvPicPr>
          <p:cNvPr id="8" name="Рисунок 7" descr="WP_20170321_035.jpg"/>
          <p:cNvPicPr>
            <a:picLocks noChangeAspect="1"/>
          </p:cNvPicPr>
          <p:nvPr/>
        </p:nvPicPr>
        <p:blipFill>
          <a:blip r:embed="rId4" cstate="print"/>
          <a:srcRect r="3124"/>
          <a:stretch>
            <a:fillRect/>
          </a:stretch>
        </p:blipFill>
        <p:spPr>
          <a:xfrm>
            <a:off x="714356" y="5738818"/>
            <a:ext cx="1922923" cy="121444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14488" y="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 smtClean="0"/>
              <a:t> 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5728" y="7381892"/>
            <a:ext cx="385765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С октября 2016 года в нашем колледже начал работу электротехнический кружок. В него записались студенты: группы МСХТ – 207 Альберт Юсупов и Алмаз Булатов, группы МТО-109 Эдуард Краснов, группы ТМ- 103 </a:t>
            </a:r>
            <a:r>
              <a:rPr lang="ru-RU" sz="1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Тетиков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Илья и Александр </a:t>
            </a:r>
            <a:r>
              <a:rPr lang="ru-RU" sz="1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Сендюков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и студентка группы ТТ-104 </a:t>
            </a:r>
            <a:r>
              <a:rPr lang="ru-RU" sz="1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Мусина. За это время ребята проявили смекалку и фантазию. Они изготовили свои творческие работы на суд зрителей. </a:t>
            </a:r>
            <a:r>
              <a:rPr lang="ru-RU" sz="1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Мусина сделала с братом стул «Йога» и научно обосновала, что сидеть на нем совершенно безопасно. Ребята 1-2 курсов нашли в интернете несложные электронные  схемы и попытались их изготовить. Краснов Эдуард под руководством руководителя кружка представил  стенд, демонстрирующий работу освещения длинного коридора. Руководителем кружка  является преподаватель физики Мартьянов В.П.</a:t>
            </a:r>
          </a:p>
          <a:p>
            <a:pPr lvl="0"/>
            <a:r>
              <a:rPr lang="ru-RU" sz="1000" dirty="0" smtClean="0">
                <a:solidFill>
                  <a:prstClr val="black"/>
                </a:solidFill>
              </a:rPr>
              <a:t> 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4488" y="7167578"/>
            <a:ext cx="32861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Электротехнический кружок</a:t>
            </a:r>
          </a:p>
        </p:txBody>
      </p:sp>
      <p:pic>
        <p:nvPicPr>
          <p:cNvPr id="12" name="Рисунок 11" descr="DSC024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80" y="7524768"/>
            <a:ext cx="2571768" cy="1857388"/>
          </a:xfrm>
          <a:prstGeom prst="rect">
            <a:avLst/>
          </a:prstGeom>
        </p:spPr>
      </p:pic>
      <p:pic>
        <p:nvPicPr>
          <p:cNvPr id="13" name="Рисунок 12" descr="WP_20170313_014.jpg"/>
          <p:cNvPicPr>
            <a:picLocks noChangeAspect="1"/>
          </p:cNvPicPr>
          <p:nvPr/>
        </p:nvPicPr>
        <p:blipFill>
          <a:blip r:embed="rId6" cstate="print"/>
          <a:srcRect r="13541" b="9422"/>
          <a:stretch>
            <a:fillRect/>
          </a:stretch>
        </p:blipFill>
        <p:spPr>
          <a:xfrm>
            <a:off x="4572008" y="5738819"/>
            <a:ext cx="1858924" cy="1191529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57166" y="7119953"/>
            <a:ext cx="6143668" cy="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57958" y="944168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>
            <a:endCxn id="14" idx="2"/>
          </p:cNvCxnSpPr>
          <p:nvPr/>
        </p:nvCxnSpPr>
        <p:spPr>
          <a:xfrm>
            <a:off x="285728" y="9667908"/>
            <a:ext cx="6197425" cy="20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-3000420" y="3809992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96" y="166654"/>
            <a:ext cx="1571636" cy="309565"/>
          </a:xfrm>
        </p:spPr>
        <p:txBody>
          <a:bodyPr>
            <a:normAutofit fontScale="90000"/>
          </a:bodyPr>
          <a:lstStyle/>
          <a:p>
            <a:pPr algn="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Мисс весна - 2017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71612" y="452406"/>
            <a:ext cx="4929222" cy="34470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lang="ru-RU" sz="1100" dirty="0" smtClean="0"/>
              <a:t>    	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7 марта в колледже   прошел конкурс  «Мисс  весна -2017», 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в котором приняли      участие 6 студенток – Михайлова Любовь,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Долотова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Елена, Иванова Анастасия,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Камалетдинова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Регина, Мусина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Лебедева Любовь.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         Конкурс  состоял из 3 этапов - «Визитная карточка», «Хозяюшка 21 века», «Мои таланты».  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«Визитная карточка» является традиционным этапом конкурса «Мисс весна – 2017». Конкурсантки должны были раскрыть свой богатый внутренний мир, показать свои лучшие качества.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	        В следующем задании под названием «Хозяюшка 21 века», девушки  творчески презентовали  приготовленные  блюда: пироги, торты, коктейль.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	        Финальное задание - «Мои таланты» - это самый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креативный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и творческий этап. Участницы танцевали, пели, читали стихи, старались удивить всех своими уникальными способностями.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        Бурными аплодисментами конкурсанток поддерживал весь зал. За каждое задание конкурса судьями были выставлены баллы.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  	        После долгой и напряженной борьбы обладательницей титула  «Мисс  весна -2017» стала студентка группы  ТТ – 104 Мусина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16" y="95216"/>
            <a:ext cx="899605" cy="2769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1200" dirty="0" smtClean="0">
                <a:latin typeface="CyrillicOld" pitchFamily="2" charset="0"/>
              </a:rPr>
              <a:t>КОНКУРС</a:t>
            </a:r>
            <a:endParaRPr lang="ru-RU" sz="1200" dirty="0">
              <a:latin typeface="CyrillicOld" pitchFamily="2" charset="0"/>
            </a:endParaRPr>
          </a:p>
        </p:txBody>
      </p:sp>
      <p:pic>
        <p:nvPicPr>
          <p:cNvPr id="6" name="Рисунок 5" descr="gg13VasKYtM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714356" y="309530"/>
            <a:ext cx="1071570" cy="1746151"/>
          </a:xfrm>
          <a:prstGeom prst="rect">
            <a:avLst/>
          </a:prstGeom>
        </p:spPr>
      </p:pic>
      <p:pic>
        <p:nvPicPr>
          <p:cNvPr id="8" name="Рисунок 7" descr="J4aYZTixXF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90" y="2166918"/>
            <a:ext cx="1662981" cy="15716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8604" y="6381760"/>
            <a:ext cx="5072122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Уважаемая Роза </a:t>
            </a:r>
            <a:r>
              <a:rPr lang="ru-RU" sz="11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Фаляховна</a:t>
            </a:r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002060"/>
                </a:solidFill>
              </a:rPr>
              <a:t>                                  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всей души поздравляем Вас с юбилеем! Ваша жизнь – яркий пример того,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как инициатива и трудолюбие приносят человеку успех и заслуженное уважение.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Вы работаете в колледже с 1984  года.  Имеете много поощрений, награждены                              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почетной грамотой Министерства образования и науки Республики Татарстан,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в 2011 году вам присвоено  звание «Почетный работник среднего профессионального   образования Российской Федерации». Мы знаем Вас,  как талантливого учителя.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Ваш профессионализм, мудрость, чуткость бесценны.  Каждое достижение ваших учеников – </a:t>
            </a:r>
          </a:p>
          <a:p>
            <a:pPr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 Ваша заслуга!</a:t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Вы вкладываете свой опыт, знания, творчество и энергию в развитие профессионального образования. Благодарим Вас за преданность профессии и желаем успехов, оптимизма, вдохновения!</a:t>
            </a:r>
          </a:p>
          <a:p>
            <a:pPr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Уважаемая Роза </a:t>
            </a:r>
            <a:r>
              <a:rPr lang="ru-RU" sz="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Фаляховна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Вы родились в день весеннего равноденствия, после которого светлого времени суток становится все больше. Пусть больше света будет в Вашей жизни!</a:t>
            </a:r>
          </a:p>
          <a:p>
            <a:pPr>
              <a:spcBef>
                <a:spcPts val="0"/>
              </a:spcBef>
              <a:buNone/>
            </a:pP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Успехов Вам в работе, здоровья, счастья и благополучия Вам и Вашим близким!</a:t>
            </a:r>
          </a:p>
          <a:p>
            <a:pPr>
              <a:spcBef>
                <a:spcPts val="0"/>
              </a:spcBef>
            </a:pPr>
            <a:endParaRPr lang="ru-RU" dirty="0" smtClean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214950" y="6238884"/>
            <a:ext cx="1214446" cy="3095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solidFill>
                    <a:srgbClr val="92D050"/>
                  </a:solidFill>
                </a:ln>
                <a:solidFill>
                  <a:schemeClr val="lt1"/>
                </a:solidFill>
                <a:effectLst/>
                <a:uLnTx/>
                <a:uFillTx/>
                <a:latin typeface="CyrillicOld" pitchFamily="2" charset="0"/>
                <a:ea typeface="+mn-ea"/>
                <a:cs typeface="+mn-cs"/>
              </a:rPr>
              <a:t>ЮБИЛЕЙ</a:t>
            </a:r>
            <a:endParaRPr kumimoji="0" lang="ru-RU" sz="1200" b="0" i="0" u="none" strike="noStrike" kern="1200" cap="none" spc="0" normalizeH="0" baseline="0" noProof="0" dirty="0">
              <a:ln>
                <a:solidFill>
                  <a:srgbClr val="92D050"/>
                </a:solidFill>
              </a:ln>
              <a:solidFill>
                <a:schemeClr val="lt1"/>
              </a:solidFill>
              <a:effectLst/>
              <a:uLnTx/>
              <a:uFillTx/>
              <a:latin typeface="CyrillicOld" pitchFamily="2" charset="0"/>
              <a:ea typeface="+mn-ea"/>
              <a:cs typeface="+mn-cs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57166" y="3809992"/>
            <a:ext cx="600079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2852" y="9096404"/>
            <a:ext cx="621510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85728" y="6167446"/>
            <a:ext cx="6215105" cy="11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357958" y="944168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 descr="ГРФ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66" y="6524636"/>
            <a:ext cx="789313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42852" y="4238620"/>
            <a:ext cx="3571924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/>
              <a:t>         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10 марта в Доме техники города Бугульма прошел зональный этап республиканского фестиваля «Весенняя капель». Он  в 21-й раз собрал творческую молодежь из колледжей и техникумов Татарстана. Тема фестиваля – «Наш Мир. Моя Земля» 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Наша студентка группы ТТ-208 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Ионова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Зарина  была отмечена в номинации «Авторское слов» за исполнение стихотворения  «Мой Татарстан».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Награждение победителя пройдет 7 апреля в городе Казань в культурно-развлекательном комплексе «Пирамида»</a:t>
            </a:r>
          </a:p>
          <a:p>
            <a:r>
              <a:rPr lang="ru-RU" sz="1000" dirty="0" smtClean="0"/>
              <a:t> </a:t>
            </a:r>
          </a:p>
          <a:p>
            <a:endParaRPr lang="ru-RU" sz="900" dirty="0"/>
          </a:p>
        </p:txBody>
      </p:sp>
      <p:pic>
        <p:nvPicPr>
          <p:cNvPr id="24" name="Рисунок 23" descr="xcM6e6LjoF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90" y="4024306"/>
            <a:ext cx="2643206" cy="1755255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000108" y="3952868"/>
            <a:ext cx="1857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«Весенняя капель»</a:t>
            </a:r>
            <a:endParaRPr lang="ru-RU" sz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5728" y="9310718"/>
            <a:ext cx="23574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Студенческая газета «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Фордзон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Гл. редактор Е.А. Шипилова,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ответственный за выпуск Л.Е.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Пилевич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71942" y="43814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2500306" y="9239280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pu75@yandex.ru Bak.Agrarnyy@tatar.ru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86388" y="9382156"/>
            <a:ext cx="8460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Тираж 50 экз.</a:t>
            </a:r>
            <a:endParaRPr lang="ru-RU" sz="800" dirty="0"/>
          </a:p>
        </p:txBody>
      </p:sp>
      <p:pic>
        <p:nvPicPr>
          <p:cNvPr id="25" name="Рисунок 24" descr="i (1)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572140" y="6881826"/>
            <a:ext cx="876291" cy="2047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1253</Words>
  <Application>Microsoft Office PowerPoint</Application>
  <PresentationFormat>Лист A4 (210x297 мм)</PresentationFormat>
  <Paragraphs>140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              Кружковая работа</vt:lpstr>
      <vt:lpstr>   Мисс весна - 2017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Библиотека</cp:lastModifiedBy>
  <cp:revision>234</cp:revision>
  <dcterms:created xsi:type="dcterms:W3CDTF">2017-03-01T08:44:10Z</dcterms:created>
  <dcterms:modified xsi:type="dcterms:W3CDTF">2017-05-23T06:43:49Z</dcterms:modified>
</cp:coreProperties>
</file>